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29" r:id="rId3"/>
    <p:sldId id="330" r:id="rId4"/>
    <p:sldId id="334" r:id="rId5"/>
    <p:sldId id="331" r:id="rId6"/>
    <p:sldId id="333" r:id="rId7"/>
    <p:sldId id="335" r:id="rId8"/>
    <p:sldId id="336" r:id="rId9"/>
    <p:sldId id="340" r:id="rId10"/>
    <p:sldId id="337" r:id="rId11"/>
    <p:sldId id="339" r:id="rId12"/>
    <p:sldId id="341" r:id="rId13"/>
    <p:sldId id="342" r:id="rId14"/>
    <p:sldId id="345" r:id="rId15"/>
    <p:sldId id="343" r:id="rId16"/>
    <p:sldId id="344" r:id="rId17"/>
    <p:sldId id="346" r:id="rId18"/>
    <p:sldId id="347" r:id="rId19"/>
    <p:sldId id="349" r:id="rId20"/>
    <p:sldId id="348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72" r:id="rId38"/>
    <p:sldId id="366" r:id="rId39"/>
    <p:sldId id="367" r:id="rId40"/>
    <p:sldId id="368" r:id="rId41"/>
    <p:sldId id="369" r:id="rId42"/>
    <p:sldId id="370" r:id="rId43"/>
    <p:sldId id="371" r:id="rId44"/>
    <p:sldId id="373" r:id="rId45"/>
    <p:sldId id="374" r:id="rId46"/>
    <p:sldId id="375" r:id="rId47"/>
    <p:sldId id="376" r:id="rId48"/>
    <p:sldId id="377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010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28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931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4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697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339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684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732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377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288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393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BFC6D-49D6-4A45-BC75-BEF4510F6CAC}" type="datetimeFigureOut">
              <a:rPr lang="en-US" smtClean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CDAE8-9A19-4103-BA2B-21EACE5377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27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996952"/>
            <a:ext cx="9144000" cy="2304256"/>
          </a:xfrm>
        </p:spPr>
        <p:txBody>
          <a:bodyPr/>
          <a:lstStyle/>
          <a:p>
            <a:r>
              <a:rPr lang="en-US" dirty="0" err="1"/>
              <a:t>Физиолошке</a:t>
            </a:r>
            <a:r>
              <a:rPr lang="en-US" dirty="0"/>
              <a:t> </a:t>
            </a:r>
            <a:r>
              <a:rPr lang="en-US" dirty="0" err="1"/>
              <a:t>основе</a:t>
            </a:r>
            <a:r>
              <a:rPr lang="en-US" dirty="0"/>
              <a:t> </a:t>
            </a:r>
            <a:r>
              <a:rPr lang="en-US" dirty="0" err="1"/>
              <a:t>мишићне</a:t>
            </a:r>
            <a:r>
              <a:rPr lang="en-US" dirty="0"/>
              <a:t> </a:t>
            </a:r>
            <a:r>
              <a:rPr lang="en-US" dirty="0" err="1" smtClean="0"/>
              <a:t>контракције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86409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Катедра за Физиологију</a:t>
            </a:r>
          </a:p>
          <a:p>
            <a:pPr>
              <a:spcBef>
                <a:spcPts val="0"/>
              </a:spcBef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проф. 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др 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Гвозден Росић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5756" y="797803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</a:p>
          <a:p>
            <a:pPr algn="ctr"/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Универзитет у Крагујевцу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129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7"/>
            <a:ext cx="1188000" cy="1800200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9741" y="332656"/>
            <a:ext cx="2222699" cy="18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0" y="1700808"/>
            <a:ext cx="9144000" cy="1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400" b="1" kern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Спортска медицина</a:t>
            </a:r>
            <a:endParaRPr lang="sr-Cyrl-RS" sz="2400" b="1" kern="0" dirty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07804" y="533314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kern="0" dirty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rPr>
              <a:t>Друга недеља </a:t>
            </a:r>
            <a:r>
              <a:rPr lang="sr-Cyrl-RS" sz="2000" kern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rPr>
              <a:t>наставе</a:t>
            </a:r>
            <a:endParaRPr lang="en-US" sz="2000" kern="0" dirty="0">
              <a:solidFill>
                <a:schemeClr val="tx2"/>
              </a:solidFill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Улога ацетилхолина у неуромишићној трансмисији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328592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Ацетилхолин делује на никотинске рецепторе континуирано док постоји у синаптичкој пукотини (неколико милисекунди).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Ацетилхолин се брзо уклања из синаптичке пукотине: 1) деловањем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ацетилхолинестеразе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2)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дифузијом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синаптичке пукотине.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Ацетилхолинестераза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“цепа” молекул ацетилхолина на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ацетатни јон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(дифундује из синаптичког простора)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(активно се преузима у нервни завршетак – синтеза нових молекула ацетилхолина)</a:t>
            </a:r>
          </a:p>
          <a:p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Acetylcholine synthesis. | Download Scientific Diagr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0290" y="3832845"/>
            <a:ext cx="3123420" cy="3025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Редослед догађаја у неуромишићној трансмисији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3020" y="908875"/>
            <a:ext cx="6897960" cy="59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Супстанце које мењају неуромишићну трансмисију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328592"/>
          </a:xfrm>
        </p:spPr>
        <p:txBody>
          <a:bodyPr/>
          <a:lstStyle/>
          <a:p>
            <a:pPr>
              <a:buNone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Супстанце које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стимулишу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мишићну ћелију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слично ацетилхолину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метахолин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карбахол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никотин</a:t>
            </a:r>
          </a:p>
          <a:p>
            <a:pPr lvl="1">
              <a:buNone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Испољавају исте ефекте као ацетилхолин, ацетилхолинестераза их не разлаже (или их разлаже споро) – имају продужено дејство, услед продуженог дејтва изазивају спазам мишића (грч);</a:t>
            </a:r>
          </a:p>
          <a:p>
            <a:pPr lvl="1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None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Супстанце које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стимулишу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мишићну ћелију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инхибицијом ацетилхолинестеразе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14375" lvl="1" indent="-26670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неостигмин</a:t>
            </a:r>
          </a:p>
          <a:p>
            <a:pPr marL="714375" lvl="1" indent="-26670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физостигмин</a:t>
            </a:r>
          </a:p>
          <a:p>
            <a:pPr marL="714375" lvl="1" indent="-26670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ди-изопропил флуор фосфат (бојни отров)</a:t>
            </a:r>
          </a:p>
          <a:p>
            <a:pPr marL="714375" lvl="1" indent="-266700">
              <a:buNone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Инхибирају ацетилхолинестеразу чиме се повећава количина ацетилхолина у синапричком простору, због продуженог дејства настаје репетитивно окидање акционих потенцијала и спазам мишића.</a:t>
            </a:r>
          </a:p>
          <a:p>
            <a:pPr marL="762000" lvl="2" indent="-361950"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lvl="1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Супстанце које мењају неуромишићну трансмисију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328592"/>
          </a:xfrm>
        </p:spPr>
        <p:txBody>
          <a:bodyPr/>
          <a:lstStyle/>
          <a:p>
            <a:pPr>
              <a:buNone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Супстанце које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инхибишу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мишићну ћелију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спречавањем трансмисије у нервномишићној спојници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14375" indent="-266700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курариформне супстанце</a:t>
            </a:r>
          </a:p>
          <a:p>
            <a:pPr marL="714375" indent="-266700">
              <a:buNone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Везују се за никотинске рецепторе и спречавају везивање ацетилхолина и преношење импулса са нерава на мишиће – парализа мишића.</a:t>
            </a:r>
          </a:p>
          <a:p>
            <a:pPr marL="762000" lvl="2" indent="-361950"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lvl="1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3186" name="Picture 2" descr="Amazon tribesmen vow to strike down oil firms who want destroy their  homeland in Ecuador | Daily Mail Onl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121696"/>
            <a:ext cx="4113006" cy="2736304"/>
          </a:xfrm>
          <a:prstGeom prst="rect">
            <a:avLst/>
          </a:prstGeom>
          <a:noFill/>
        </p:spPr>
      </p:pic>
      <p:pic>
        <p:nvPicPr>
          <p:cNvPr id="93188" name="Picture 4" descr="JaypeeDigital | eBook Read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1749" y="4509120"/>
            <a:ext cx="4240703" cy="1755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Супстанце које мењају неуромишићну трансмисију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328592"/>
          </a:xfrm>
        </p:spPr>
        <p:txBody>
          <a:bodyPr/>
          <a:lstStyle/>
          <a:p>
            <a:pPr>
              <a:buNone/>
            </a:pP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Мијастениа гравис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– аутоимунско обољење у коме аутоантитела узрокују оштећење никотинских рецептора на мишићној ћелијској мемебрани услед чега је отежано преношење импулса са нервног завршетка на мишићну ћелију.</a:t>
            </a:r>
          </a:p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Као последица мале волтаже потенцијала завршне плоче (не достиже се праг), изостаје контракција мишића и настаје мишићна слабост.</a:t>
            </a:r>
          </a:p>
          <a:p>
            <a:pPr marL="762000" lvl="2" indent="-361950"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lvl="1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7282" name="Picture 2" descr="Neuromuscular Junction | Download Scientific Diagr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4314" y="2708920"/>
            <a:ext cx="5295372" cy="414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75955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sr-Cyrl-RS" sz="4000" dirty="0" smtClean="0">
                <a:latin typeface="Calibri" pitchFamily="34" charset="0"/>
                <a:cs typeface="Calibri" pitchFamily="34" charset="0"/>
              </a:rPr>
              <a:t>Скелетни мишић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Функционална анатомија скелетног мишића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4716016" cy="5328592"/>
          </a:xfrm>
        </p:spPr>
        <p:txBody>
          <a:bodyPr/>
          <a:lstStyle/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Скелетни мишићи чине око 40% телесне масе;</a:t>
            </a: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Скелетни мишићи су изграћени од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мишићних влакана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мишићне ћелије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 чији дијаметар варира од 10 µ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m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до 80 µ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, а пружају се читавом дужином мишића;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Свако мишићно влакно је инервисано једним нервним влакном (најчешће у близини средине влакна)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Сарколема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(ћелијска мембрана мишићног влакна - ћелије) састоји се из:</a:t>
            </a:r>
          </a:p>
          <a:p>
            <a:pPr lvl="1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плазма мембране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(права ћелијска мембрана),</a:t>
            </a:r>
          </a:p>
          <a:p>
            <a:pPr lvl="1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спољашњег омотача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(танки слој полисахарида и колагених влакана) који се на крају мишићног влакна стапа са тетивним влакнима и формира тетиву која се припаја за кости.</a:t>
            </a:r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pPr lvl="1">
              <a:buNone/>
            </a:pPr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980728"/>
            <a:ext cx="4572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Функционална анатомија скелетног мишића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4716016" cy="5328592"/>
          </a:xfrm>
        </p:spPr>
        <p:txBody>
          <a:bodyPr>
            <a:normAutofit lnSpcReduction="10000"/>
          </a:bodyPr>
          <a:lstStyle/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Мишићна влакна садрже велики број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миофибрила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Свака миофибрила садржи око 1500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миозинских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дебелих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 и 3000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актинских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танких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 филамената;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Z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дискови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се пружају попречно кроз миофибриле и међусобно их причвршћују једне за друге;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Актински филаменти су причверћени за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Z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дискове и прижају се у оба смера од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Z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дискова;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Структурни протеини важни за функцију скелетног мишића су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актинин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титин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дезмин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1800" b="1" dirty="0" smtClean="0">
              <a:latin typeface="Calibri" pitchFamily="34" charset="0"/>
              <a:cs typeface="Calibri" pitchFamily="34" charset="0"/>
            </a:endParaRPr>
          </a:p>
          <a:p>
            <a:pPr lvl="1">
              <a:buNone/>
            </a:pPr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980728"/>
            <a:ext cx="4572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Функционална анатомија скелетног мишића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4716016" cy="5328592"/>
          </a:xfrm>
        </p:spPr>
        <p:txBody>
          <a:bodyPr/>
          <a:lstStyle/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Међусобно преклапање актинских и миозинских филамената узрокује једну од најуочљивијих особина скелетних мишића –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попречну испруганост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(скелетни или попречнопругасти мишићи);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Светле </a:t>
            </a:r>
            <a:r>
              <a:rPr lang="en-US" sz="18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(изотропне) пруге садрже само актинске филаменте;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Тамне 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(анизотропне) пруге садрже миозинске и крајеве актинских филамената;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Усредини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I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пруге налазе се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Z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дискови 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Z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линија).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Простор између два </a:t>
            </a:r>
            <a:r>
              <a:rPr lang="en-US" sz="1800" b="1" dirty="0" smtClean="0">
                <a:latin typeface="Calibri" pitchFamily="34" charset="0"/>
                <a:cs typeface="Calibri" pitchFamily="34" charset="0"/>
              </a:rPr>
              <a:t>Z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 диска назива се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саркомера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 – основна функционална (контрактилна) јединица мишићног влакна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>
              <a:buNone/>
            </a:pPr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642" r="50790"/>
          <a:stretch>
            <a:fillRect/>
          </a:stretch>
        </p:blipFill>
        <p:spPr bwMode="auto">
          <a:xfrm>
            <a:off x="4859338" y="2928938"/>
            <a:ext cx="407035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Vladimir Zivkovic\Desktop\GANONG\SLIKE\V POGLAVLjE\PNG\Gan024_Deo_05-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981075"/>
            <a:ext cx="43211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1700" y="384175"/>
            <a:ext cx="4800600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40868"/>
            <a:ext cx="8229600" cy="2376264"/>
          </a:xfrm>
        </p:spPr>
        <p:txBody>
          <a:bodyPr>
            <a:normAutofit/>
          </a:bodyPr>
          <a:lstStyle/>
          <a:p>
            <a:pPr algn="ctr"/>
            <a:r>
              <a:rPr lang="sr-Cyrl-RS" sz="4000" dirty="0" smtClean="0">
                <a:latin typeface="Calibri" pitchFamily="34" charset="0"/>
                <a:cs typeface="Calibri" pitchFamily="34" charset="0"/>
              </a:rPr>
              <a:t>Неуромишићна трансмисија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Молекулске особине контрактилних филамената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5076056" cy="5328592"/>
          </a:xfrm>
        </p:spPr>
        <p:txBody>
          <a:bodyPr/>
          <a:lstStyle/>
          <a:p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Миозински филаменти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се састоје од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молекула миозина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Молекул миозина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изграђује 6 полипептидних ланаца: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2 тешка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4 лака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Тешки ланци се међусобно спирално увијају формирајући двоструки хеликс –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реп миозинског молекула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Један крај сваког од ланаца се набира у глобуларни протеин –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глава миозинског молекула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Четири лака ланца улазе у састав главе миозинког молекула – два за сваку главу;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Сваки миозински филамент састоји се од око 200 молекула миозина.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9309" y="1639739"/>
            <a:ext cx="4064691" cy="3578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Молекулске особине контрактилних филамената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5076056" cy="5328592"/>
          </a:xfrm>
        </p:spPr>
        <p:txBody>
          <a:bodyPr/>
          <a:lstStyle/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Репови миозинских молекула се спајају заједно и формирају тело миозинског филамента;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Део миозинског хеликса близу главе миозинског молекула (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рука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 се пружа у страну заједно са главом;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Глава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рука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миозинског молекула заједно формирају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попречни мост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Попречни мост је савитљив у две тачке (зглобови) – спој главе и руке и спој руке и тела миозинског филамента; 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Сваки пар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попречних мостова је аксијално померен за 120°;</a:t>
            </a:r>
          </a:p>
          <a:p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центру миозинског филамента нема попречних мостова.</a:t>
            </a:r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9309" y="1639739"/>
            <a:ext cx="4064691" cy="3578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Молекулске особине контрактилних филамената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/>
          <a:lstStyle/>
          <a:p>
            <a:pPr>
              <a:buNone/>
            </a:pP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Актински филаменти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 сатоје од три протеинске компоненте:</a:t>
            </a:r>
          </a:p>
          <a:p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актин</a:t>
            </a:r>
          </a:p>
          <a:p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тропомиозин</a:t>
            </a:r>
          </a:p>
          <a:p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тропонин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Актински филаменти се састоје два молекула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(филаментозног) актина који се међусобно увијају један око другог формирајући довструки хеликс;</a:t>
            </a:r>
          </a:p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(филаментозног) актин је изграђен од полимеризованих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G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(глобуларних) актинских молекула.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4834" y="3861048"/>
            <a:ext cx="553760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Молекулске особине контрактилних филамената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/>
          <a:lstStyle/>
          <a:p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За сваки молекул G-актина везан је по један молекул АDP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активна места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на актинским филаментима);</a:t>
            </a: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Базе актинских филамената су усађене у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Z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диск а други крај се пружа ка средишту саркомере.</a:t>
            </a:r>
          </a:p>
          <a:p>
            <a:pPr>
              <a:buNone/>
            </a:pPr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Тропонин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је комплекс од три глобуларна протеина:</a:t>
            </a:r>
          </a:p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Тропонин T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- причвршћује тропонински комплекс за тропомиозин,</a:t>
            </a:r>
          </a:p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Тропонин I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- инхибира интеракцију између актина и миозина,</a:t>
            </a:r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Тропонин C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- је протеин који везује Ca</a:t>
            </a:r>
            <a:r>
              <a:rPr lang="ru-RU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 услед тога омогућава интеракцију актина и миозина.</a:t>
            </a:r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4834" y="3861048"/>
            <a:ext cx="553760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Молекулске особине контрактилних филамената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/>
          <a:lstStyle/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Молекули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тропомиозина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се лабаво везују за молекуле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актина и спирално се увијају око хеликса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актина;</a:t>
            </a:r>
          </a:p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У стању мировања молекули тропомиозина леже преко активних места актинских филамената, и на тај начин спречавају интеракцију попречних мостова миозинских филамената и активних места актинских филамената;</a:t>
            </a:r>
          </a:p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Тропонински комплекси повезују тропомиозин са молекулима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актина – везивање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ru-RU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за тропонин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изазива конформациону промену и померење молекула тропомиозина са активних места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актина – омогућена је контракција.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4834" y="3861048"/>
            <a:ext cx="553760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Саркотубуларни систем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/>
          <a:lstStyle/>
          <a:p>
            <a:endParaRPr lang="sr-Cyrl-RS" sz="1800" b="1" u="sng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аркотубуларни систем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чине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систем Т-тубула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 саркоплазматски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ретикулум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1800" b="1" u="sng" dirty="0" smtClean="0">
                <a:latin typeface="Calibri" pitchFamily="34" charset="0"/>
                <a:cs typeface="Calibri" pitchFamily="34" charset="0"/>
              </a:rPr>
              <a:t>T-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тубули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трансверзални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 пружају се нормално у односу на пружање миофибрила и представљају удубљења ћелијске мембране мишићне ћелије - сарколеме;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Т-тубули су у директном контакту са површином ћелијске мембране – акциони потенцијал који се шири дуж ћелијске мембране захвата Т-тубуле и тако “понире” у дубину мишићне ћелије;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Саркоплазматски ретикулум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– модификован ендоплазматски ретикулум у мишићној ћелији – депо јона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endParaRPr lang="en-U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Састоји се из лонгитудиналних тубула који се пружају паралелено са миофибрилима и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терминалних цистерини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– проширења која су блиском контакту са Т-тубулима;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Један Т-тубул и две терминалне цистерне формирају стуктуре које се називају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тријаде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Саркотубуларни систем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2234" y="1196752"/>
            <a:ext cx="470176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8" name="Picture 4" descr="Skeletal Muscle Photograph by Asklepios Medical Atla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96752"/>
            <a:ext cx="4464496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Саркотубуларни систем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/>
          <a:lstStyle/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На мембрани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Т-тубула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, дубке инвагинације ћелијске мембране које омогућавају пренос акционог потенцијала у дубину мишићне ћелије, налазе се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волтаж-зависни </a:t>
            </a:r>
            <a:r>
              <a:rPr lang="en-US" sz="1800" b="1" u="sng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="1" u="sng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 канали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-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дихидропиридински рецептори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На мембрани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саркоплазматског ретикулума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, модификован ендоплазматски ретикулум у мишићној ћелији који (пре свега) има улогу резервоара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, налазе се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ријанодински рецептори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У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скелетним мишићима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 дихидропиридински и ријанодински рецептори су међусобно повезани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– активација дихидропиридинских рецептора узрокује активацију ријанодинских рецептора и ослобађање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из саркоплазматског ретикулума у цитоплазму.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Саркотубуларни систем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4450" name="Picture 2" descr="1,4 Dihydropyridine Receptor - an overview | ScienceDirect Topi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1138" y="1268760"/>
            <a:ext cx="6181725" cy="4933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Саркотубуларни систем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3666" name="Picture 2" descr="Calmodulin and Excitation-Contraction Coupling | Physiolog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8388" y="1196752"/>
            <a:ext cx="4467225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4000" dirty="0" smtClean="0">
                <a:latin typeface="Calibri" pitchFamily="34" charset="0"/>
                <a:cs typeface="Calibri" pitchFamily="34" charset="0"/>
              </a:rPr>
              <a:t>Неуромишићна спојница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28592"/>
          </a:xfrm>
        </p:spPr>
        <p:txBody>
          <a:bodyPr/>
          <a:lstStyle/>
          <a:p>
            <a:r>
              <a:rPr lang="sr-Cyrl-RS" sz="2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Неуромишићна спојница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представља хемијску синапсу између нервног завршетка и мишићне ћелије.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Делови неуромишићне спојнице:</a:t>
            </a:r>
          </a:p>
          <a:p>
            <a:pPr lvl="1"/>
            <a:r>
              <a:rPr lang="sr-Cyrl-RS" sz="2100" b="1" dirty="0" smtClean="0">
                <a:latin typeface="Calibri" pitchFamily="34" charset="0"/>
                <a:cs typeface="Calibri" pitchFamily="34" charset="0"/>
              </a:rPr>
              <a:t>пресинапрична мембрана </a:t>
            </a:r>
            <a:r>
              <a:rPr lang="sr-Cyrl-RS" sz="2100" dirty="0" smtClean="0">
                <a:latin typeface="Calibri" pitchFamily="34" charset="0"/>
                <a:cs typeface="Calibri" pitchFamily="34" charset="0"/>
              </a:rPr>
              <a:t>(мембрана нервног завршетка)</a:t>
            </a:r>
          </a:p>
          <a:p>
            <a:pPr lvl="1"/>
            <a:r>
              <a:rPr lang="sr-Cyrl-RS" sz="2100" b="1" dirty="0" smtClean="0">
                <a:latin typeface="Calibri" pitchFamily="34" charset="0"/>
                <a:cs typeface="Calibri" pitchFamily="34" charset="0"/>
              </a:rPr>
              <a:t>синаптички простор</a:t>
            </a:r>
            <a:r>
              <a:rPr lang="sr-Cyrl-RS" sz="2100" dirty="0" smtClean="0">
                <a:latin typeface="Calibri" pitchFamily="34" charset="0"/>
                <a:cs typeface="Calibri" pitchFamily="34" charset="0"/>
              </a:rPr>
              <a:t> (пукотина) – простор између пресинаптичке и постсинаптичке мембране</a:t>
            </a:r>
          </a:p>
          <a:p>
            <a:pPr lvl="1"/>
            <a:r>
              <a:rPr lang="sr-Cyrl-RS" sz="2100" b="1" dirty="0" smtClean="0">
                <a:latin typeface="Calibri" pitchFamily="34" charset="0"/>
                <a:cs typeface="Calibri" pitchFamily="34" charset="0"/>
              </a:rPr>
              <a:t>синаптички жлеб </a:t>
            </a:r>
            <a:r>
              <a:rPr lang="sr-Cyrl-RS" sz="2100" dirty="0" smtClean="0">
                <a:latin typeface="Calibri" pitchFamily="34" charset="0"/>
                <a:cs typeface="Calibri" pitchFamily="34" charset="0"/>
              </a:rPr>
              <a:t>(канал) – удубљење ћелијске мембране мишићне ћелије</a:t>
            </a:r>
          </a:p>
          <a:p>
            <a:pPr lvl="1"/>
            <a:r>
              <a:rPr lang="sr-Cyrl-RS" sz="2100" b="1" dirty="0" smtClean="0">
                <a:latin typeface="Calibri" pitchFamily="34" charset="0"/>
                <a:cs typeface="Calibri" pitchFamily="34" charset="0"/>
              </a:rPr>
              <a:t>субнеуралне пукотине </a:t>
            </a:r>
            <a:r>
              <a:rPr lang="sr-Cyrl-RS" sz="2100" dirty="0" smtClean="0">
                <a:latin typeface="Calibri" pitchFamily="34" charset="0"/>
                <a:cs typeface="Calibri" pitchFamily="34" charset="0"/>
              </a:rPr>
              <a:t>– мали набори ћелијске мембране мишићне ћелије у синаптичком жлебу</a:t>
            </a:r>
            <a:endParaRPr lang="en-US" sz="21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Neuromuscular synapse - Servier Medical 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509120"/>
            <a:ext cx="3239989" cy="2088232"/>
          </a:xfrm>
          <a:prstGeom prst="rect">
            <a:avLst/>
          </a:prstGeom>
          <a:noFill/>
        </p:spPr>
      </p:pic>
      <p:pic>
        <p:nvPicPr>
          <p:cNvPr id="1030" name="Picture 6" descr="Neuromuscular junction - definition — Neuroscientifically Challeng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4495576"/>
            <a:ext cx="1868656" cy="2362424"/>
          </a:xfrm>
          <a:prstGeom prst="rect">
            <a:avLst/>
          </a:prstGeom>
          <a:noFill/>
        </p:spPr>
      </p:pic>
      <p:pic>
        <p:nvPicPr>
          <p:cNvPr id="1032" name="Picture 8" descr="Neuromuscular junction in health and disease - ScienceDirec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404843"/>
            <a:ext cx="3198539" cy="24531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8901"/>
            <a:ext cx="8229600" cy="1800199"/>
          </a:xfrm>
        </p:spPr>
        <p:txBody>
          <a:bodyPr>
            <a:normAutofit/>
          </a:bodyPr>
          <a:lstStyle/>
          <a:p>
            <a:pPr algn="ctr"/>
            <a:r>
              <a:rPr lang="sr-Cyrl-RS" sz="4000" dirty="0" smtClean="0">
                <a:latin typeface="Calibri" pitchFamily="34" charset="0"/>
                <a:cs typeface="Calibri" pitchFamily="34" charset="0"/>
              </a:rPr>
              <a:t>Контракција скелетног мишића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Повезивање ексцитације и контракције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/>
          <a:lstStyle/>
          <a:p>
            <a:pPr>
              <a:buAutoNum type="arabicParenR"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Ширење акционог потенцијала дуж нервног завршетка моторног неурона узрокује ослобађање ацетилхолина у синаптички простор и последичну активацију никотинских рецептора;</a:t>
            </a:r>
          </a:p>
          <a:p>
            <a:pPr>
              <a:buAutoNum type="arabicParenR"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Улазак </a:t>
            </a:r>
            <a:r>
              <a:rPr lang="sr-Latn-RS" sz="18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Latn-RS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Latn-R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кроз активиране никотинске рецепторе узрокује локално повећање мембранског потенцијала – потенцијал моторне плоче;</a:t>
            </a:r>
          </a:p>
          <a:p>
            <a:pPr>
              <a:buAutoNum type="arabicParenR"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Активирају се волтаж-зависни </a:t>
            </a:r>
            <a:r>
              <a:rPr lang="sr-Latn-RS" sz="18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Latn-RS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Latn-R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канали у мембрани мишићне ћелије и иницира се акциони потенцијал који се шири дуж читаве мембране мишићне ћелије (укључујући Т-тубуле);</a:t>
            </a:r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573016"/>
            <a:ext cx="5472609" cy="326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Повезивање ексцитације и контракције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/>
          <a:lstStyle/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4)   Деполаризација Т-тубула изазива активацију дихидропиридинских рецептора, а они последично активирају ријанодинске рецепторе на саркоплазматском ретикулуму – ослобађа се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из саркоплазматског ретикулума у цитоплазму;</a:t>
            </a:r>
          </a:p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5)   Концентрација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у цитоплазми се повећава;</a:t>
            </a:r>
          </a:p>
          <a:p>
            <a:pPr>
              <a:buAutoNum type="arabicParenR" startAt="6"/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се везује за тропонин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, настаје коформациона промена и тропомиозин се помера откривајући активна места на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актину;</a:t>
            </a:r>
          </a:p>
          <a:p>
            <a:pPr>
              <a:buAutoNum type="arabicParenR" startAt="6"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Чим су активна места откривена за њих се аутоматски везују главе миозинских филамената –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циклус попречних мостова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573016"/>
            <a:ext cx="5472609" cy="326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Уклањање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 из саркоплазме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/>
          <a:lstStyle/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Мишићна контракција траје све док је концентрација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у саркоплазми повишена – у физиолошким условима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се брзо уклања из саркоплазме активношћу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-ATP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азе која се налази у мембрани саркоплазматског ретикулума;</a:t>
            </a:r>
          </a:p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-ATP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аза брзо пумпа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из саркоплазме у саркоплазматски ретикулум – концетрише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10000 пута у саркоплазматском ретикулуму;</a:t>
            </a: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Калсеквестрин – протеин унутар саркопазматског ретикулума – везује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 на тај начин повећава капацитет за складиштење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40 пута.</a:t>
            </a:r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573016"/>
            <a:ext cx="5472609" cy="326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Циклус попречних мостова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88" y="764704"/>
            <a:ext cx="5400600" cy="5976664"/>
          </a:xfrm>
        </p:spPr>
        <p:txBody>
          <a:bodyPr/>
          <a:lstStyle/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Пре почетка контракције главе миозинских филамената везују АТР – АТРазна активност миозинских глава цепа АТР при чему се ослобађа енергија;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Овако ослобођена енергија омогућава конформациону промену попречног моста и његово постављање у нормалан (перпендикуларан, под углом од 90°) положај у односу на актински филамент;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Производи цепања АТР, </a:t>
            </a:r>
            <a:r>
              <a:rPr lang="en-US" sz="1800" b="1" u="sng" dirty="0" smtClean="0">
                <a:latin typeface="Calibri" pitchFamily="34" charset="0"/>
                <a:cs typeface="Calibri" pitchFamily="34" charset="0"/>
              </a:rPr>
              <a:t>ADP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 фосфат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остају везани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за главу миозинског филамента;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Повећање концентрације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 његово везивање за тропонин С, узрокује померање тропомиозина и откривање активних места на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актину;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Главе миозинских филамената се аутоматски везују за активна места на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актину;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C:\Users\Vladimir Zivkovic\Desktop\GANONG\SLIKE\V POGLAVLjE\PNG\Gan024_Deo_05-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765175"/>
            <a:ext cx="3084512" cy="588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Циклус попречних мостова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88" y="764704"/>
            <a:ext cx="5400600" cy="5976664"/>
          </a:xfrm>
        </p:spPr>
        <p:txBody>
          <a:bodyPr>
            <a:normAutofit lnSpcReduction="10000"/>
          </a:bodyPr>
          <a:lstStyle/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Везивање главе миозинског филамента за активно место на актинском филаменту узрокује конформациону промену главе тако што је савија према руци –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завеслај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Завеслај узрокује померање актинског филамента у односу на миозински;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Савијање главе попречног моста омогућава отпуштање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ADP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и фосфата са главе миозинког филамента и везивање новог молекула АТР;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Везивање новог молекула АТР омогућава одвајање главе миозинског филамнта од актинског филамента;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Нов молекул АТР се цепа, ослобађа се енергија и попречни мост се поново поставља у нормалан положај у односу на актински филамент;</a:t>
            </a:r>
          </a:p>
          <a:p>
            <a:endParaRPr lang="sr-Cyrl-RS" sz="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Уколико је концентрација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у саркоплазми висока и последично активна места на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актину откривена, завслај се понавља.</a:t>
            </a:r>
          </a:p>
        </p:txBody>
      </p:sp>
      <p:pic>
        <p:nvPicPr>
          <p:cNvPr id="5" name="Picture 2" descr="C:\Users\Vladimir Zivkovic\Desktop\GANONG\SLIKE\V POGLAVLjE\PNG\Gan024_Deo_05-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765175"/>
            <a:ext cx="3084512" cy="588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1275"/>
            <a:ext cx="2495550" cy="677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0"/>
            <a:ext cx="250062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91880" y="2132856"/>
            <a:ext cx="54726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itchFamily="34" charset="0"/>
              <a:buChar char="•"/>
            </a:pPr>
            <a:r>
              <a:rPr lang="sr-Cyrl-RS" b="1" dirty="0" smtClean="0">
                <a:latin typeface="Calibri" pitchFamily="34" charset="0"/>
                <a:cs typeface="Calibri" pitchFamily="34" charset="0"/>
              </a:rPr>
              <a:t>Релаксација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настаје услед враћања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у саркоплазматски ретикулум и смањења концентрације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у саркоплазми;</a:t>
            </a:r>
          </a:p>
          <a:p>
            <a:pPr marL="180975" indent="-180975">
              <a:buFont typeface="Arial" pitchFamily="34" charset="0"/>
              <a:buChar char="•"/>
            </a:pP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 marL="180975" indent="-180975">
              <a:buFont typeface="Arial" pitchFamily="34" charset="0"/>
              <a:buChar char="•"/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При ниским концентрацијама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у саркоплазми тропомиозин прекрива активна места на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F 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актину;</a:t>
            </a:r>
          </a:p>
          <a:p>
            <a:pPr marL="180975" indent="-180975">
              <a:buFont typeface="Arial" pitchFamily="34" charset="0"/>
              <a:buChar char="•"/>
            </a:pP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 marL="180975" indent="-180975">
              <a:buFont typeface="Arial" pitchFamily="34" charset="0"/>
              <a:buChar char="•"/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Циклус попречних мостова (контракција) не може да настане све док је концентрација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у саркоплазми ниска.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26" y="0"/>
            <a:ext cx="67627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Енергетика мишићне контракције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/>
          <a:lstStyle/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Када се мишић контрахује са оптерећењем он врши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рад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што је рад који мишић врши већи, већа је и потреба за АТР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Фенов ефекат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Највећи део енергије током мишићне контракције троши се на успостављање циклуса поречних мостова и померање актинских филамената преко миозинских.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Мањи део енергије троши се на пумпање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саркоплазме у саркоплазматски ретикулум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АТРаза) и пумпање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K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кроз ћелијксу мембрану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K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АТРаза).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Енергетика мишићне контракције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980728"/>
            <a:ext cx="9144000" cy="587727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ИЗВОРИ ЕНЕРГИЈЕ ЗА ЕНЕРГЕТСКУ ПОТРОШЊУ У МИШИЋИМА (ХРОНОЛОШКИ):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sr-Latn-C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1. ФОСФАГЕНИ СИСТЕМ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А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TP</a:t>
            </a:r>
            <a:endParaRPr kumimoji="0" lang="sr-Latn-C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креатин фосфат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</a:t>
            </a:r>
            <a:r>
              <a:rPr kumimoji="0" lang="sr-Latn-C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2. ЗАЛИХЕ УГЉЕНИХ ХИДРАТА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гликоген (гликогенолиза)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глукоза (гликолиза)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пируват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ацетил-коензим А (Кребсов циклус)</a:t>
            </a:r>
            <a:r>
              <a:rPr kumimoji="0" lang="sr-Latn-C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*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оксидативна фосфорилација</a:t>
            </a:r>
            <a:r>
              <a:rPr kumimoji="0" lang="sr-Latn-C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*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		</a:t>
            </a:r>
            <a:r>
              <a:rPr kumimoji="0" lang="sr-Latn-C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3. ЗАЛИХЕ МАСТИ*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		триглицериди (липолиза)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		масне киселине (бета-оксидација)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		ацетил-коензим А (Кребсов циклус)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		оксидативна фосфорилација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				</a:t>
            </a:r>
            <a:r>
              <a:rPr kumimoji="0" lang="sr-Latn-C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4. ЗАЛИХЕ ПРОТЕИНА*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				аминокиселине (деаминација)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					кетокиселине (Кребсов циклус)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C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*неопходно присуство кисеоника</a:t>
            </a: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	</a:t>
            </a:r>
            <a:r>
              <a:rPr kumimoji="0" lang="sr-Cyrl-R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                 </a:t>
            </a:r>
            <a:r>
              <a:rPr kumimoji="0" lang="sr-Latn-C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оксидативна фосфорилација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4000" dirty="0" smtClean="0">
                <a:latin typeface="Calibri" pitchFamily="34" charset="0"/>
                <a:cs typeface="Calibri" pitchFamily="34" charset="0"/>
              </a:rPr>
              <a:t>Неуромишићна спојница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8645" y="908720"/>
            <a:ext cx="6726711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24128" y="3517558"/>
            <a:ext cx="1512168" cy="504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Аксонски завршетак у синаптичкој пукотини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3717064"/>
            <a:ext cx="1584176" cy="28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Синаптичке везикуле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6453368"/>
            <a:ext cx="158417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Субнеуралне пукотине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2132856"/>
            <a:ext cx="1152128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Миофибриле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1806932"/>
            <a:ext cx="137653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Телоглијална ћелија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1429326"/>
            <a:ext cx="115212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Нервни завршеци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997278"/>
            <a:ext cx="115212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Мијелинска овојница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3928" y="1052736"/>
            <a:ext cx="936104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Аксон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8024" y="2060849"/>
            <a:ext cx="1080120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Једра мишићне ћелије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47864" y="2204864"/>
            <a:ext cx="28803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483768" y="3212976"/>
            <a:ext cx="5256584" cy="35283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Утицај дужине саркомере на снагу мишићне контракције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4608512" cy="5328592"/>
          </a:xfrm>
        </p:spPr>
        <p:txBody>
          <a:bodyPr/>
          <a:lstStyle/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Снага мишићне контракције је највећа када постоји најбоље преклапање актинских и миозинских филамената – остварује се највећи број циклуса попречних мостова (при дужини саркомере од 2 μm до 2,2 μm);</a:t>
            </a: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смањење дужине саркомере испод 2 μm смањује снагу контракције (поготово испод 1,65 μm – миозински филаменти додирују Z-дискове);</a:t>
            </a: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дужине саркомере изнад 2,2 μm смањује снагу контракције (смањује се преклопљеност актинских и миозинских филамената, а самим тим и број циклуса попречних мостова).</a:t>
            </a: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1707" y="1196752"/>
            <a:ext cx="4080773" cy="5075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Утицај дужине мишића на снагу мишићне контракције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4608512" cy="5328592"/>
          </a:xfrm>
        </p:spPr>
        <p:txBody>
          <a:bodyPr/>
          <a:lstStyle/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За разлику од појединачног мишићног влакна (ћелије), мишић садржи велику количину везивног ткива, не контрахују се све саркомере истовремено, па крива има другачији изглед;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снага мишићне контракције је највећа при нормалној мировној дужини мишића (дужина саркомере од 2 μm до 2,2 μm - највећа преклопљеност актинских и миозинских филамената);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смањење дужине мишића испод нормалне мировне дужине смањује снагу контракције (смањење дужина  саркомера);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дужине мишића изнад нормалне мировне дужине, такође, смањује снагу контракције (смањује се преклопљеност актинских и миозинских филамената) и повећава мировни напон.</a:t>
            </a: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92336"/>
            <a:ext cx="4123698" cy="439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Однос брзине мишићне контракције и оптерећења мишића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4608512" cy="5328592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Највећу брзину контракције мишић достиже уколико се контрахије без оптерећења (0,1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до пуне контракције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Брзина контракције прогресивно опада како се оптерећење мишића повећава;</a:t>
            </a:r>
          </a:p>
          <a:p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Оптерећење мишића који се контрахује је сила која се супротставља контрактилној сили контрактилних филамената мишића.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88840"/>
            <a:ext cx="4096519" cy="353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Врсте мишићних контракција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4608512" cy="532859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Врсте мишићних контракција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(на основу промене дужине и напона)</a:t>
            </a:r>
          </a:p>
          <a:p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Изотоничка контракција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		</a:t>
            </a: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мења се дужина мишића	</a:t>
            </a: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напон остаје непромењен</a:t>
            </a:r>
          </a:p>
          <a:p>
            <a:pPr>
              <a:buNone/>
            </a:pP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Изометричка контракција</a:t>
            </a: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мења се напон мишића</a:t>
            </a: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дужина остаје непромењена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9810" name="Picture 2" descr="Muscle Isometric Contraction - an overview | ScienceDirect Topic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556792"/>
            <a:ext cx="4304164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Механика контракције скелетних мишића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328592"/>
          </a:xfrm>
        </p:spPr>
        <p:txBody>
          <a:bodyPr/>
          <a:lstStyle/>
          <a:p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Моторна јединица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обухвата сва мишићна влакна (ћелије) које инервише један моторни неурон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мали мишићи (реагују брзо и прецизно) имају мали број мишићних влакана у моторној јединици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велики мишићи (реагују споро и мање прецизно) имају велики број мишићних влакана у моторној јединици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9026" name="Picture 2" descr="Histology of muscle | Physiology, Muscle, Musculoskeletal syst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501008"/>
            <a:ext cx="3268613" cy="3203096"/>
          </a:xfrm>
          <a:prstGeom prst="rect">
            <a:avLst/>
          </a:prstGeom>
          <a:noFill/>
        </p:spPr>
      </p:pic>
      <p:pic>
        <p:nvPicPr>
          <p:cNvPr id="129028" name="Picture 4" descr="Motor System I: Peripheral Sensory, Brainstem, and Spinal Influence on  Anterior Horn Neurons | Neupsy Ke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598091"/>
            <a:ext cx="5130348" cy="3259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Механика контракције скелетних мишића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328592"/>
          </a:xfrm>
        </p:spPr>
        <p:txBody>
          <a:bodyPr/>
          <a:lstStyle/>
          <a:p>
            <a:pPr>
              <a:buNone/>
            </a:pPr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Сумација мишићних контракција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представља придруживање појединачних контракција како би се повећала јачина целокупне контракције мишића: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Сумација многоструких влакана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Сумација фреквенције и тетанизација</a:t>
            </a:r>
          </a:p>
          <a:p>
            <a:pPr>
              <a:buNone/>
            </a:pPr>
            <a:r>
              <a:rPr lang="sr-Cyrl-RS" sz="2000" b="1" smtClean="0">
                <a:latin typeface="Calibri" pitchFamily="34" charset="0"/>
                <a:cs typeface="Calibri" pitchFamily="34" charset="0"/>
              </a:rPr>
              <a:t>Тетанизација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уколико је фреквенција стимулације мишића јако велика, појединачне мишићне контракције се стапају у једну континуирану мишићну контракцију (концентрација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је континуирано висока) - мишић се не релаксира.</a:t>
            </a:r>
            <a:endParaRPr lang="sr-Cyrl-RS" sz="2000" b="1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0052" name="AutoShape 4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054" name="AutoShape 6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056" name="AutoShape 8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005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1144" y="3933056"/>
            <a:ext cx="2806975" cy="278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0062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625765"/>
            <a:ext cx="3168352" cy="31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Врсте 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мишићних влакана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328592"/>
          </a:xfrm>
        </p:spPr>
        <p:txBody>
          <a:bodyPr/>
          <a:lstStyle/>
          <a:p>
            <a:pPr>
              <a:buNone/>
            </a:pPr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Према морфолошким, функционалним и метаболичким критеријумима се мишићна влакна деле на:</a:t>
            </a:r>
          </a:p>
          <a:p>
            <a:r>
              <a:rPr lang="sr-Cyrl-RS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спора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тип 1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или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црвена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 мишићна влакна и </a:t>
            </a:r>
          </a:p>
          <a:p>
            <a:r>
              <a:rPr lang="sr-Cyrl-RS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брза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тип 2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или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бела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 мишићна влакна</a:t>
            </a:r>
          </a:p>
          <a:p>
            <a:pPr>
              <a:buNone/>
            </a:pPr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Брза влакна имају двоструко већи дијаметар и двоструко већу максималну снагу контракције (2-3 пута већа активност ензима за брзо обезбеђивање енергије из фосфагеног система и система гликоген-млечна киселина) од спорих влакана.</a:t>
            </a:r>
          </a:p>
          <a:p>
            <a:pPr>
              <a:buNone/>
            </a:pPr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Спора влакна су боље прокрвљена (већи број капилара) и имају већу издржљивост (већи број митохондрија, органеле у којима се одвија аеробни метаболизам, и већа количина миоглобина, једињење које везује кисеоник) од брзих влакана.</a:t>
            </a:r>
          </a:p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None/>
            </a:pP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Процентуални однос броја спорих и брзих мишићних влакана је генетски дефинисан и није могуће да се промени без обзира на врсту тренинга која се спроводи. </a:t>
            </a:r>
          </a:p>
        </p:txBody>
      </p:sp>
      <p:sp>
        <p:nvSpPr>
          <p:cNvPr id="130052" name="AutoShape 4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054" name="AutoShape 6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056" name="AutoShape 8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Врсте 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мишићних влакана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0052" name="AutoShape 4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054" name="AutoShape 6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056" name="AutoShape 8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2" descr="http://pediaa.com/wp-content/uploads/2018/07/Difference-Between-Fast-Twitch-and-Slow-Twitch-Muscle-Fibers_Figure-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E5E6"/>
              </a:clrFrom>
              <a:clrTo>
                <a:srgbClr val="FFE5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692150"/>
            <a:ext cx="5365750" cy="310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pediaa.com/wp-content/uploads/2018/07/Difference-Between-Fast-Twitch-and-Slow-Twitch-Muscle-Fibers_Figure-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E5E6"/>
              </a:clrFrom>
              <a:clrTo>
                <a:srgbClr val="FFE5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3573463"/>
            <a:ext cx="54006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Врсте </a:t>
            </a:r>
            <a:r>
              <a:rPr lang="ru-RU" sz="2800" dirty="0" smtClean="0">
                <a:latin typeface="Calibri" pitchFamily="34" charset="0"/>
                <a:cs typeface="Calibri" pitchFamily="34" charset="0"/>
              </a:rPr>
              <a:t>мишићних влакана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0052" name="AutoShape 4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054" name="AutoShape 6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056" name="AutoShape 8" descr="Mechanics of Skeletal Muscle Contrac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Group 39"/>
          <p:cNvGraphicFramePr>
            <a:graphicFrameLocks noGrp="1"/>
          </p:cNvGraphicFramePr>
          <p:nvPr/>
        </p:nvGraphicFramePr>
        <p:xfrm>
          <a:off x="1043609" y="1196752"/>
          <a:ext cx="7056783" cy="5128743"/>
        </p:xfrm>
        <a:graphic>
          <a:graphicData uri="http://schemas.openxmlformats.org/drawingml/2006/table">
            <a:tbl>
              <a:tblPr/>
              <a:tblGrid>
                <a:gridCol w="2352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2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2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733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Брза влакна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(%)</a:t>
                      </a:r>
                      <a:endParaRPr kumimoji="0" lang="sr-Latn-C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Спора влакна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(%)</a:t>
                      </a: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21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Маратонци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8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Пливачи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71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Просечан мушкарaц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2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Дизачи тегова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59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Спринтери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301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Скакачи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4000" dirty="0" smtClean="0">
                <a:latin typeface="Calibri" pitchFamily="34" charset="0"/>
                <a:cs typeface="Calibri" pitchFamily="34" charset="0"/>
              </a:rPr>
              <a:t>Неуромишићна спојница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400144"/>
            <a:ext cx="4139953" cy="4045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389232"/>
            <a:ext cx="4932040" cy="4047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Улога ацетилхолина у неуромишићној трансмисији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328592"/>
          </a:xfrm>
        </p:spPr>
        <p:txBody>
          <a:bodyPr/>
          <a:lstStyle/>
          <a:p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Ацетилхолин</a:t>
            </a:r>
            <a:r>
              <a:rPr lang="sr-Cyrl-RS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је ексцитацијски неуротрансмитер који омогућава преношење акциног потенцијала (импулса) са нервне ћелије на мишићну ћелију.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Ацетилхолин се синтетише у цитоплазми аксонских завршетака (терминала), уз потрошњу АТР кога обезбеђују митохондрије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Ацетилхолин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из цитоплазме транспортује у везикуле (10 000 молекула ацетилхолина по једној везикули) дејством транспортера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повезаног са везикулама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VAT)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7042" name="Picture 2" descr="Acetylcholine synthesis. | Download Scientific Diagr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0290" y="3832845"/>
            <a:ext cx="3123420" cy="3025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Улога ацетилхолина у неуромишићној трансмисији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328592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Када акциони потенцијал (импулс) дође до аксонског завршетка активира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волтаж-зависне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000" b="1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канале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густа тела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услед чега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дифундује из синаптичког простора у унутрашњоат нервног завршетка.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Улазак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000" b="1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узрокује кретање везикула са ацетилхолином ка ћелијској мембрани и ослобађање ацетилхолина у синаптички простор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егзоцитозом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0682" y="3056870"/>
            <a:ext cx="4262636" cy="380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92080" y="5589240"/>
            <a:ext cx="158417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Субнеурална пукотина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2080" y="4941168"/>
            <a:ext cx="1584176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Ацетилхолински рецептори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4365104"/>
            <a:ext cx="1584176" cy="504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Базална ламина и ацетилхолинестераза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080" y="3751148"/>
            <a:ext cx="158417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Густо тело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2080" y="4005064"/>
            <a:ext cx="1584176" cy="324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Калцијумски канали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3968" y="3031068"/>
            <a:ext cx="1080120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Везикуле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3085510"/>
            <a:ext cx="79208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Нервна мембрана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55776" y="2996952"/>
            <a:ext cx="1008112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Ослобађајућа места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6469886"/>
            <a:ext cx="79208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050" dirty="0" smtClean="0">
                <a:latin typeface="Calibri" pitchFamily="34" charset="0"/>
                <a:cs typeface="Calibri" pitchFamily="34" charset="0"/>
              </a:rPr>
              <a:t>Мишићна мембрана</a:t>
            </a:r>
            <a:endParaRPr lang="en-US" sz="105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2358" y="3573016"/>
            <a:ext cx="6579284" cy="324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Улога ацетилхолина у неуромишићној трансмисији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328592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Један акциони потенцијал узрокује егзоцитозу око 125 везикула са ацтилхолином.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Ослобођени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ацетилхолин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се везује за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никотинске рецепторе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(лиганд-зависни јонски канали) на мембрани мишићне ћелије.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Везивање ацетилхолина за никотинске рецепторе изазива конформациону промену и отварање јонског канала у средишту рецептора чиме је омогућен улазак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Cyrl-RS" sz="2000" b="1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(највише) у мишићну ћелију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потенцијал завршне плоче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sr-Cyrl-RS" sz="2800" dirty="0" smtClean="0">
                <a:latin typeface="Calibri" pitchFamily="34" charset="0"/>
                <a:cs typeface="Calibri" pitchFamily="34" charset="0"/>
              </a:rPr>
              <a:t>Улога ацетилхолина у неуромишићној трансмисији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5004048" cy="5328592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Улазак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кроз активиране никотинске рецепторе у мишићно влакно узрокује повећање вредности мембранског потенцијала у локалном подручју завршне плоче за 50 до 75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mV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потенцијал завршне плоче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Повећање вредности мембранског потенцијала за око +30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mV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праг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довољно је за активацију волтаж-зависних натријумских канала и иницирање акционог потенцијала.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Уколико уђе мање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потенцијал завршне плоче буде мањи од +20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mV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промена мембранског потенцијала остаје на нивоу локалног потенцијала завршне плоче.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9682" y="1484784"/>
            <a:ext cx="4184317" cy="444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8873</TotalTime>
  <Words>2800</Words>
  <Application>Microsoft Office PowerPoint</Application>
  <PresentationFormat>On-screen Show (4:3)</PresentationFormat>
  <Paragraphs>310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3" baseType="lpstr">
      <vt:lpstr>Arial</vt:lpstr>
      <vt:lpstr>Calibri</vt:lpstr>
      <vt:lpstr>Calibri Light</vt:lpstr>
      <vt:lpstr>Wingdings</vt:lpstr>
      <vt:lpstr>Office Theme</vt:lpstr>
      <vt:lpstr>Физиолошке основе мишићне контракције</vt:lpstr>
      <vt:lpstr>Неуромишићна трансмисија</vt:lpstr>
      <vt:lpstr>Неуромишићна спојница</vt:lpstr>
      <vt:lpstr>Неуромишићна спојница</vt:lpstr>
      <vt:lpstr>Неуромишићна спојница</vt:lpstr>
      <vt:lpstr>Улога ацетилхолина у неуромишићној трансмисији</vt:lpstr>
      <vt:lpstr>Улога ацетилхолина у неуромишићној трансмисији</vt:lpstr>
      <vt:lpstr>Улога ацетилхолина у неуромишићној трансмисији</vt:lpstr>
      <vt:lpstr>Улога ацетилхолина у неуромишићној трансмисији</vt:lpstr>
      <vt:lpstr>Улога ацетилхолина у неуромишићној трансмисији</vt:lpstr>
      <vt:lpstr>Редослед догађаја у неуромишићној трансмисији</vt:lpstr>
      <vt:lpstr>Супстанце које мењају неуромишићну трансмисију</vt:lpstr>
      <vt:lpstr>Супстанце које мењају неуромишићну трансмисију</vt:lpstr>
      <vt:lpstr>Супстанце које мењају неуромишићну трансмисију</vt:lpstr>
      <vt:lpstr>Скелетни мишић</vt:lpstr>
      <vt:lpstr>Функционална анатомија скелетног мишића</vt:lpstr>
      <vt:lpstr>Функционална анатомија скелетног мишића</vt:lpstr>
      <vt:lpstr>Функционална анатомија скелетног мишића</vt:lpstr>
      <vt:lpstr>PowerPoint Presentation</vt:lpstr>
      <vt:lpstr>Молекулске особине контрактилних филамената</vt:lpstr>
      <vt:lpstr>Молекулске особине контрактилних филамената</vt:lpstr>
      <vt:lpstr>Молекулске особине контрактилних филамената</vt:lpstr>
      <vt:lpstr>Молекулске особине контрактилних филамената</vt:lpstr>
      <vt:lpstr>Молекулске особине контрактилних филамената</vt:lpstr>
      <vt:lpstr>Саркотубуларни систем</vt:lpstr>
      <vt:lpstr>Саркотубуларни систем</vt:lpstr>
      <vt:lpstr>Саркотубуларни систем</vt:lpstr>
      <vt:lpstr>Саркотубуларни систем</vt:lpstr>
      <vt:lpstr>Саркотубуларни систем</vt:lpstr>
      <vt:lpstr>Контракција скелетног мишића</vt:lpstr>
      <vt:lpstr>Повезивање ексцитације и контракције</vt:lpstr>
      <vt:lpstr>Повезивање ексцитације и контракције</vt:lpstr>
      <vt:lpstr>Уклањање Ca2+ из саркоплазме</vt:lpstr>
      <vt:lpstr>Циклус попречних мостова</vt:lpstr>
      <vt:lpstr>Циклус попречних мостова</vt:lpstr>
      <vt:lpstr>PowerPoint Presentation</vt:lpstr>
      <vt:lpstr>PowerPoint Presentation</vt:lpstr>
      <vt:lpstr>Енергетика мишићне контракције</vt:lpstr>
      <vt:lpstr>Енергетика мишићне контракције</vt:lpstr>
      <vt:lpstr>Утицај дужине саркомере на снагу мишићне контракције</vt:lpstr>
      <vt:lpstr>Утицај дужине мишића на снагу мишићне контракције</vt:lpstr>
      <vt:lpstr>Однос брзине мишићне контракције и оптерећења мишића</vt:lpstr>
      <vt:lpstr>Врсте мишићних контракција</vt:lpstr>
      <vt:lpstr>Механика контракције скелетних мишића</vt:lpstr>
      <vt:lpstr>Механика контракције скелетних мишића</vt:lpstr>
      <vt:lpstr>Врсте мишићних влакана</vt:lpstr>
      <vt:lpstr>Врсте мишићних влакана</vt:lpstr>
      <vt:lpstr>Врсте мишићних влакана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Транспорт јона и молекула кроз ћелијску мембрану.  Мембрански и акциони потенцијали.</dc:title>
  <dc:creator>Editor</dc:creator>
  <cp:lastModifiedBy>Gvozden Rosic</cp:lastModifiedBy>
  <cp:revision>158</cp:revision>
  <dcterms:created xsi:type="dcterms:W3CDTF">2018-09-04T11:58:08Z</dcterms:created>
  <dcterms:modified xsi:type="dcterms:W3CDTF">2024-02-15T08:57:57Z</dcterms:modified>
</cp:coreProperties>
</file>